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ef325772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ef325772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ef325772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ef325772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f0ecc15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f0ecc15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394fe8a6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394fe8a6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6d16500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6d16500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1b3cf7a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1b3cf7a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394fe8a6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394fe8a6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26d1650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26d1650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4f50012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4f50012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ef3257723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ef325772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ef325772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ef325772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c3c1d5e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c3c1d5e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c3c1d5e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c3c1d5e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1ba05f05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1ba05f05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f325772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ef32577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ef325772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ef325772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394fe8a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394fe8a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394fe8a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394fe8a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https://www.kaggle.com/uciml/breast-cancer-wisconsin-dat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hyperlink" Target="https://towardsdatascience.com/machine-learning-classifiers-a5cc4e1b0623" TargetMode="External"/><Relationship Id="rId5" Type="http://schemas.openxmlformats.org/officeDocument/2006/relationships/hyperlink" Target="https://www.section.io/engineering-education/introduction-to-random-forest-in-machine-learning/" TargetMode="External"/><Relationship Id="rId6" Type="http://schemas.openxmlformats.org/officeDocument/2006/relationships/hyperlink" Target="https://www.xoriant.com/blog/product-engineering/decision-trees-machine-learning-algorithm.html#:~:text=Introduction%20Decision%20Trees%20are%20a,namely%20decision%20nodes%20and%20leaves." TargetMode="External"/><Relationship Id="rId7" Type="http://schemas.openxmlformats.org/officeDocument/2006/relationships/hyperlink" Target="https://machinelearningmastery.com/smote-oversampling-for-imbalanced-classifica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757950" y="1606675"/>
            <a:ext cx="7628100" cy="8613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00000"/>
              </a:lnSpc>
              <a:spcBef>
                <a:spcPts val="1600"/>
              </a:spcBef>
              <a:spcAft>
                <a:spcPts val="1500"/>
              </a:spcAft>
              <a:buNone/>
            </a:pPr>
            <a:r>
              <a:rPr lang="en"/>
              <a:t>BREAST CANCER PREDICTION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3499700" y="4366550"/>
            <a:ext cx="5566200" cy="6291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r">
              <a:lnSpc>
                <a:spcPct val="100000"/>
              </a:lnSpc>
              <a:spcBef>
                <a:spcPts val="1600"/>
              </a:spcBef>
              <a:spcAft>
                <a:spcPts val="150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Patrone Paolo (S46433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7)		Raffo Matteo (S4620552)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155650" y="2389600"/>
            <a:ext cx="4832700" cy="9021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76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Machine Learning &amp; Data Analysis</a:t>
            </a:r>
            <a:endParaRPr sz="195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Final Project 2021/2022</a:t>
            </a:r>
            <a:endParaRPr sz="195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 flipH="1" rot="10800000">
            <a:off x="2642050" y="2281000"/>
            <a:ext cx="37746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2" name="Google Shape;162;p36"/>
          <p:cNvSpPr/>
          <p:nvPr/>
        </p:nvSpPr>
        <p:spPr>
          <a:xfrm>
            <a:off x="7881735" y="385338"/>
            <a:ext cx="1054200" cy="106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610" y="538782"/>
            <a:ext cx="854575" cy="9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idx="1" type="subTitle"/>
          </p:nvPr>
        </p:nvSpPr>
        <p:spPr>
          <a:xfrm>
            <a:off x="195950" y="177625"/>
            <a:ext cx="5566200" cy="8214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Breast Cancer Wisconsin (Diagnostic) Data Set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Software Tool: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Google Colaboratory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Programming Language: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Python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Prediction without tuned parameters</a:t>
            </a:r>
            <a:endParaRPr sz="2700">
              <a:solidFill>
                <a:schemeClr val="lt2"/>
              </a:solidFill>
            </a:endParaRPr>
          </a:p>
        </p:txBody>
      </p:sp>
      <p:cxnSp>
        <p:nvCxnSpPr>
          <p:cNvPr id="274" name="Google Shape;274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5" name="Google Shape;275;p45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45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49800" y="1930613"/>
            <a:ext cx="84444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In this phase: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</a:t>
            </a:r>
            <a:r>
              <a:rPr lang="en" sz="1400"/>
              <a:t>e train our models on our dataset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We use confusion matrix to evaluate the accuracy of the classification to estimate the skill of machine learning models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Finally we are able to compare the models at the end of the training</a:t>
            </a:r>
            <a:endParaRPr sz="1400"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525" y="398426"/>
            <a:ext cx="1034625" cy="10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Prediction with tuned parameters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84" name="Google Shape;28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5" name="Google Shape;285;p46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34950" y="1491325"/>
            <a:ext cx="84741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In this phase: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With GridSearchCV(...) we</a:t>
            </a:r>
            <a:r>
              <a:rPr lang="en" sz="1400"/>
              <a:t> find the best parameters and the best accuracy for each model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We use them to train and test all models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Also in this case to evaluate and estimate the skill of machine learning models we use metrics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Finally, thanks to these metrics, we are able to compare the models at the end of testing</a:t>
            </a:r>
            <a:endParaRPr sz="14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38" y="340126"/>
            <a:ext cx="1151200" cy="11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Decision Tree Tuned Parameters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94" name="Google Shape;294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5" name="Google Shape;295;p47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49800" y="1639975"/>
            <a:ext cx="84444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parameter tuning needs in order to find the best parameters.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parameters we are going to use are: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aven Pro"/>
              <a:buChar char="●"/>
            </a:pPr>
            <a:r>
              <a:rPr b="1" lang="en" sz="1500">
                <a:solidFill>
                  <a:schemeClr val="lt2"/>
                </a:solidFill>
              </a:rPr>
              <a:t>Max Depth</a:t>
            </a:r>
            <a:r>
              <a:rPr lang="en" sz="1500"/>
              <a:t>: The max depth of the tree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aven Pro"/>
              <a:buChar char="●"/>
            </a:pPr>
            <a:r>
              <a:rPr b="1" lang="en" sz="1500">
                <a:solidFill>
                  <a:schemeClr val="lt2"/>
                </a:solidFill>
              </a:rPr>
              <a:t>Max_features</a:t>
            </a:r>
            <a:r>
              <a:rPr lang="en" sz="1500"/>
              <a:t>: </a:t>
            </a:r>
            <a:r>
              <a:rPr lang="en" sz="1500"/>
              <a:t>The number of features to consider when looking for the best split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aven Pro"/>
              <a:buChar char="●"/>
            </a:pPr>
            <a:r>
              <a:rPr b="1" lang="en" sz="1500">
                <a:solidFill>
                  <a:schemeClr val="lt2"/>
                </a:solidFill>
              </a:rPr>
              <a:t>Min_samples_leaf</a:t>
            </a:r>
            <a:r>
              <a:rPr lang="en" sz="1500"/>
              <a:t>: </a:t>
            </a:r>
            <a:r>
              <a:rPr lang="en" sz="1500"/>
              <a:t>The min number of samples required to be at a leaf node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2"/>
                </a:solidFill>
              </a:rPr>
              <a:t>Min_sample_split</a:t>
            </a:r>
            <a:r>
              <a:rPr lang="en" sz="1500"/>
              <a:t>:</a:t>
            </a:r>
            <a:r>
              <a:rPr lang="en" sz="1500"/>
              <a:t> The min number of samples required to split an internal node</a:t>
            </a:r>
            <a:endParaRPr sz="1500"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Decision Tree Tuned Parameters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04" name="Google Shape;304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5" name="Google Shape;305;p48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475" y="2089125"/>
            <a:ext cx="4173149" cy="2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688" y="1472313"/>
            <a:ext cx="73247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Decision Tree</a:t>
            </a:r>
            <a:r>
              <a:rPr lang="en" sz="2700">
                <a:solidFill>
                  <a:schemeClr val="lt2"/>
                </a:solidFill>
              </a:rPr>
              <a:t> with vs without Tuning</a:t>
            </a:r>
            <a:endParaRPr sz="2700">
              <a:solidFill>
                <a:schemeClr val="lt2"/>
              </a:solidFill>
            </a:endParaRPr>
          </a:p>
        </p:txBody>
      </p:sp>
      <p:cxnSp>
        <p:nvCxnSpPr>
          <p:cNvPr id="315" name="Google Shape;315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6" name="Google Shape;316;p49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9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1074700" y="1160125"/>
            <a:ext cx="3360600" cy="679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Before tuning</a:t>
            </a:r>
            <a:endParaRPr b="1" sz="1400">
              <a:solidFill>
                <a:schemeClr val="lt2"/>
              </a:solidFill>
            </a:endParaRPr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5265550" y="1160125"/>
            <a:ext cx="2839800" cy="679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After</a:t>
            </a:r>
            <a:r>
              <a:rPr b="1" lang="en" sz="1400">
                <a:solidFill>
                  <a:schemeClr val="lt2"/>
                </a:solidFill>
              </a:rPr>
              <a:t> tuning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259025" y="1835375"/>
            <a:ext cx="11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 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392900" y="1802675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~91%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6323350" y="1835375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~92%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475" y="2387975"/>
            <a:ext cx="3686613" cy="224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499" y="2387975"/>
            <a:ext cx="3724945" cy="2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Random Forest</a:t>
            </a:r>
            <a:r>
              <a:rPr lang="en" sz="3000">
                <a:solidFill>
                  <a:schemeClr val="lt2"/>
                </a:solidFill>
              </a:rPr>
              <a:t> Tuned Parameters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31" name="Google Shape;33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2" name="Google Shape;332;p50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298050" y="1491300"/>
            <a:ext cx="8547900" cy="30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parameter tuning needs in order to find the best parameters.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Hyperparameters</a:t>
            </a:r>
            <a:endParaRPr b="1"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/>
              <a:t>Bootstrap values:</a:t>
            </a:r>
            <a:r>
              <a:rPr lang="en" sz="1400"/>
              <a:t> Number of values extracted from the bootstrap → default: 2/3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Max features:</a:t>
            </a:r>
            <a:r>
              <a:rPr lang="en" sz="1400"/>
              <a:t> The max number of features I look at each node → default: sqrt(n_features)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Max depth:</a:t>
            </a:r>
            <a:r>
              <a:rPr lang="en" sz="1400"/>
              <a:t> depth of trees / number of leaves → default: None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Other important parameters</a:t>
            </a:r>
            <a:endParaRPr b="1"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/>
              <a:t>N_estimators: </a:t>
            </a:r>
            <a:r>
              <a:rPr lang="en" sz="1400"/>
              <a:t>Number of trees →  default: 100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/>
              <a:t>Algorithm for voting</a:t>
            </a:r>
            <a:r>
              <a:rPr lang="en" sz="1400"/>
              <a:t> → default: Majority Voting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Min sample leaf:</a:t>
            </a:r>
            <a:r>
              <a:rPr b="1" lang="en" sz="1400"/>
              <a:t> </a:t>
            </a:r>
            <a:r>
              <a:rPr lang="en" sz="1400"/>
              <a:t>The min number of samples required to be at a leaf node → default: 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Min sample split:</a:t>
            </a:r>
            <a:r>
              <a:rPr b="1" lang="en" sz="1400"/>
              <a:t> </a:t>
            </a:r>
            <a:r>
              <a:rPr lang="en" sz="1400"/>
              <a:t>The min number of samples required to split an internal node → default: 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Random Forest Tuned Parameters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41" name="Google Shape;341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2" name="Google Shape;342;p51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4">
            <a:alphaModFix/>
          </a:blip>
          <a:srcRect b="92769" l="0" r="46501" t="0"/>
          <a:stretch/>
        </p:blipFill>
        <p:spPr>
          <a:xfrm>
            <a:off x="1216538" y="1547899"/>
            <a:ext cx="7011025" cy="3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5263" y="2053050"/>
            <a:ext cx="4213574" cy="2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874100" y="436925"/>
            <a:ext cx="71484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</a:rPr>
              <a:t>Random Forest with vs without Tuning</a:t>
            </a:r>
            <a:endParaRPr sz="2600">
              <a:solidFill>
                <a:schemeClr val="lt2"/>
              </a:solidFill>
            </a:endParaRPr>
          </a:p>
        </p:txBody>
      </p:sp>
      <p:cxnSp>
        <p:nvCxnSpPr>
          <p:cNvPr id="352" name="Google Shape;352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3" name="Google Shape;353;p52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52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425" y="438325"/>
            <a:ext cx="954825" cy="9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286" y="2372749"/>
            <a:ext cx="3673975" cy="226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013" y="2365225"/>
            <a:ext cx="3673975" cy="2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1074700" y="1160125"/>
            <a:ext cx="3360600" cy="679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Before tuning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5265550" y="1160125"/>
            <a:ext cx="2665800" cy="679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After tuning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259025" y="1835375"/>
            <a:ext cx="11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 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2392900" y="1802675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~92%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6323350" y="1835375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~93%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Conclusions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68" name="Google Shape;368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9" name="Google Shape;369;p53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450" y="444350"/>
            <a:ext cx="942775" cy="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>
            <p:ph idx="1" type="body"/>
          </p:nvPr>
        </p:nvSpPr>
        <p:spPr>
          <a:xfrm>
            <a:off x="7592950" y="1468550"/>
            <a:ext cx="10659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Accuracy</a:t>
            </a:r>
            <a:endParaRPr sz="1400"/>
          </a:p>
        </p:txBody>
      </p: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6590875" y="1998350"/>
            <a:ext cx="4566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DT</a:t>
            </a:r>
            <a:endParaRPr sz="1400"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6590875" y="2594738"/>
            <a:ext cx="11577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DT Tuning</a:t>
            </a:r>
            <a:endParaRPr sz="1400"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6590875" y="3191150"/>
            <a:ext cx="4566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RF</a:t>
            </a:r>
            <a:endParaRPr sz="1400"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6590875" y="3787538"/>
            <a:ext cx="11577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RF</a:t>
            </a:r>
            <a:r>
              <a:rPr lang="en" sz="1400"/>
              <a:t> Tuning</a:t>
            </a:r>
            <a:endParaRPr sz="1400"/>
          </a:p>
        </p:txBody>
      </p:sp>
      <p:sp>
        <p:nvSpPr>
          <p:cNvPr id="376" name="Google Shape;376;p53"/>
          <p:cNvSpPr txBox="1"/>
          <p:nvPr/>
        </p:nvSpPr>
        <p:spPr>
          <a:xfrm>
            <a:off x="7763800" y="2096450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~91%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7763800" y="2692850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~92%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7763800" y="3289250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~92%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7763800" y="3885650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~93%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467975" y="4648550"/>
            <a:ext cx="406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3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sz="1135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0" y="1043200"/>
            <a:ext cx="6321652" cy="36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Conclusions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87" name="Google Shape;387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8" name="Google Shape;388;p54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332850" y="1539525"/>
            <a:ext cx="45738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These two algorithms can predict who has had benign cancer or malignant cancer quite well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The best classifier for not labeling a benign sample that is not benign is Random Forest (highest accuracy)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The best classifier not to label as positive a sample that is negative (as we can see from the precision value) is Random Forest</a:t>
            </a:r>
            <a:endParaRPr sz="1400"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450" y="444350"/>
            <a:ext cx="942775" cy="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467975" y="4648550"/>
            <a:ext cx="406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3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sz="1135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050" y="1539525"/>
            <a:ext cx="3932550" cy="270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500" y="417388"/>
            <a:ext cx="996675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idx="1" type="subTitle"/>
          </p:nvPr>
        </p:nvSpPr>
        <p:spPr>
          <a:xfrm>
            <a:off x="483350" y="1709575"/>
            <a:ext cx="3848700" cy="23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We have chosen it because in the medical world prevention is never too much and through research it is possible to prevent and treat many diseases that could otherwise be fatal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We decided to use this dataset to predict whether a patient has benign or malignant breast cancer based on properties of the cancer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1" name="Google Shape;171;p37"/>
          <p:cNvSpPr txBox="1"/>
          <p:nvPr>
            <p:ph idx="2" type="body"/>
          </p:nvPr>
        </p:nvSpPr>
        <p:spPr>
          <a:xfrm>
            <a:off x="4396550" y="637250"/>
            <a:ext cx="4296000" cy="4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Attribute Information:</a:t>
            </a:r>
            <a:endParaRPr sz="1000"/>
          </a:p>
          <a:p>
            <a:pPr indent="-288925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ID number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Diagnosis (M = malignant, B = benign)</a:t>
            </a:r>
            <a:endParaRPr sz="950"/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Ten real-valued features are computed for each cell nucleus:</a:t>
            </a:r>
            <a:endParaRPr sz="1000"/>
          </a:p>
          <a:p>
            <a:pPr indent="-288925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Radius (mean of distances from center to points on the perimeter)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Texture (standard deviation of gray-scale values)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Perimeter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Area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Smoothness (local variation in radius lengths)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Compactness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Concavity (severity of concave portions of the contour)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Concave points (number of concave portions of the contour)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Symmetry </a:t>
            </a:r>
            <a:endParaRPr sz="950"/>
          </a:p>
          <a:p>
            <a:pPr indent="-2889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AutoNum type="arabicPeriod"/>
            </a:pPr>
            <a:r>
              <a:rPr lang="en" sz="950"/>
              <a:t>Fractal dimension</a:t>
            </a:r>
            <a:endParaRPr b="1" sz="950"/>
          </a:p>
        </p:txBody>
      </p:sp>
      <p:sp>
        <p:nvSpPr>
          <p:cNvPr id="172" name="Google Shape;172;p3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Introduction</a:t>
            </a:r>
            <a:endParaRPr sz="3000"/>
          </a:p>
        </p:txBody>
      </p:sp>
      <p:cxnSp>
        <p:nvCxnSpPr>
          <p:cNvPr id="173" name="Google Shape;173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7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7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924875" y="760375"/>
            <a:ext cx="63741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THANKS FOR THE ATTENTION!</a:t>
            </a:r>
            <a:endParaRPr sz="3000">
              <a:solidFill>
                <a:schemeClr val="accent1"/>
              </a:solidFill>
            </a:endParaRPr>
          </a:p>
        </p:txBody>
      </p:sp>
      <p:cxnSp>
        <p:nvCxnSpPr>
          <p:cNvPr id="398" name="Google Shape;398;p55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9" name="Google Shape;399;p55"/>
          <p:cNvSpPr txBox="1"/>
          <p:nvPr/>
        </p:nvSpPr>
        <p:spPr>
          <a:xfrm>
            <a:off x="911950" y="4415275"/>
            <a:ext cx="465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Patrone Paolo (S4643377) - Raffo Matteo (S4620552)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52" y="3637275"/>
            <a:ext cx="3342275" cy="5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55"/>
          <p:cNvCxnSpPr/>
          <p:nvPr/>
        </p:nvCxnSpPr>
        <p:spPr>
          <a:xfrm>
            <a:off x="1013400" y="4220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402" name="Google Shape;402;p55"/>
          <p:cNvGrpSpPr/>
          <p:nvPr/>
        </p:nvGrpSpPr>
        <p:grpSpPr>
          <a:xfrm>
            <a:off x="2005796" y="1773214"/>
            <a:ext cx="270486" cy="262140"/>
            <a:chOff x="6659725" y="3808035"/>
            <a:chExt cx="367608" cy="350548"/>
          </a:xfrm>
        </p:grpSpPr>
        <p:sp>
          <p:nvSpPr>
            <p:cNvPr id="403" name="Google Shape;403;p55"/>
            <p:cNvSpPr/>
            <p:nvPr/>
          </p:nvSpPr>
          <p:spPr>
            <a:xfrm>
              <a:off x="6659725" y="3845942"/>
              <a:ext cx="321394" cy="312642"/>
            </a:xfrm>
            <a:custGeom>
              <a:rect b="b" l="l" r="r" t="t"/>
              <a:pathLst>
                <a:path extrusionOk="0" h="9823" w="10098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6705588" y="3808035"/>
              <a:ext cx="321744" cy="313787"/>
            </a:xfrm>
            <a:custGeom>
              <a:rect b="b" l="l" r="r" t="t"/>
              <a:pathLst>
                <a:path extrusionOk="0" h="9859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05" name="Google Shape;405;p55"/>
          <p:cNvSpPr txBox="1"/>
          <p:nvPr>
            <p:ph idx="1" type="subTitle"/>
          </p:nvPr>
        </p:nvSpPr>
        <p:spPr>
          <a:xfrm>
            <a:off x="911950" y="1721175"/>
            <a:ext cx="50178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References:</a:t>
            </a:r>
            <a:endParaRPr sz="1200"/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Our .ipynb document created with Google Colaboratory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Classifiers - towardsdatascience.com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Random Forest in Machine Learning - section.io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Decision Trees for Classification: A Machine Learning Algorithm - xoriant.com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SMOTE for Imbalanced Classification with Python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2076800" y="1556400"/>
            <a:ext cx="2067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01</a:t>
            </a:r>
            <a:endParaRPr sz="3600"/>
          </a:p>
        </p:txBody>
      </p:sp>
      <p:sp>
        <p:nvSpPr>
          <p:cNvPr id="181" name="Google Shape;181;p38"/>
          <p:cNvSpPr txBox="1"/>
          <p:nvPr>
            <p:ph idx="4294967295" type="title"/>
          </p:nvPr>
        </p:nvSpPr>
        <p:spPr>
          <a:xfrm>
            <a:off x="4993750" y="2472200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Random Forest</a:t>
            </a:r>
            <a:endParaRPr sz="1800"/>
          </a:p>
        </p:txBody>
      </p:sp>
      <p:sp>
        <p:nvSpPr>
          <p:cNvPr id="182" name="Google Shape;182;p38"/>
          <p:cNvSpPr txBox="1"/>
          <p:nvPr>
            <p:ph idx="4294967295" type="title"/>
          </p:nvPr>
        </p:nvSpPr>
        <p:spPr>
          <a:xfrm>
            <a:off x="2120750" y="2472200"/>
            <a:ext cx="2067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Decision Tree</a:t>
            </a:r>
            <a:endParaRPr sz="1800"/>
          </a:p>
        </p:txBody>
      </p:sp>
      <p:sp>
        <p:nvSpPr>
          <p:cNvPr id="183" name="Google Shape;183;p38"/>
          <p:cNvSpPr txBox="1"/>
          <p:nvPr>
            <p:ph idx="4294967295" type="title"/>
          </p:nvPr>
        </p:nvSpPr>
        <p:spPr>
          <a:xfrm>
            <a:off x="4993750" y="1607950"/>
            <a:ext cx="2067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184" name="Google Shape;184;p38"/>
          <p:cNvCxnSpPr/>
          <p:nvPr/>
        </p:nvCxnSpPr>
        <p:spPr>
          <a:xfrm>
            <a:off x="2955650" y="23318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5" name="Google Shape;185;p38"/>
          <p:cNvCxnSpPr/>
          <p:nvPr/>
        </p:nvCxnSpPr>
        <p:spPr>
          <a:xfrm>
            <a:off x="5828650" y="24286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6" name="Google Shape;186;p38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8"/>
          <p:cNvSpPr txBox="1"/>
          <p:nvPr>
            <p:ph idx="4294967295" type="title"/>
          </p:nvPr>
        </p:nvSpPr>
        <p:spPr>
          <a:xfrm>
            <a:off x="1195950" y="3530675"/>
            <a:ext cx="6752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 purpose: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To predict whether a person has benign cancer or malignant cancer we use and compare these 2 models / algorithms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8"/>
          <p:cNvSpPr txBox="1"/>
          <p:nvPr>
            <p:ph type="title"/>
          </p:nvPr>
        </p:nvSpPr>
        <p:spPr>
          <a:xfrm>
            <a:off x="874100" y="436925"/>
            <a:ext cx="45603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Algorithms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190" name="Google Shape;190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550" y="511188"/>
            <a:ext cx="1294579" cy="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874100" y="436925"/>
            <a:ext cx="45603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Steps and goals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332850" y="1769500"/>
            <a:ext cx="28743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Dataset Reading and Correction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Observations</a:t>
            </a:r>
            <a:endParaRPr sz="1400"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207150" y="1732500"/>
            <a:ext cx="3106800" cy="20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Data Preparation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Prediction without tuned parameters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P</a:t>
            </a:r>
            <a:r>
              <a:rPr lang="en" sz="1400"/>
              <a:t>rediction with tuned parameters</a:t>
            </a:r>
            <a:endParaRPr sz="1400"/>
          </a:p>
        </p:txBody>
      </p:sp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6313950" y="1732500"/>
            <a:ext cx="19485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Conclusions</a:t>
            </a:r>
            <a:endParaRPr sz="1400"/>
          </a:p>
        </p:txBody>
      </p:sp>
      <p:sp>
        <p:nvSpPr>
          <p:cNvPr id="201" name="Google Shape;201;p39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9"/>
          <p:cNvGrpSpPr/>
          <p:nvPr/>
        </p:nvGrpSpPr>
        <p:grpSpPr>
          <a:xfrm>
            <a:off x="7873540" y="388834"/>
            <a:ext cx="1070587" cy="1053822"/>
            <a:chOff x="3513010" y="3816134"/>
            <a:chExt cx="362223" cy="361108"/>
          </a:xfrm>
        </p:grpSpPr>
        <p:sp>
          <p:nvSpPr>
            <p:cNvPr id="204" name="Google Shape;204;p39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/>
          <p:nvPr/>
        </p:nvSpPr>
        <p:spPr>
          <a:xfrm>
            <a:off x="7881735" y="385338"/>
            <a:ext cx="1054200" cy="1060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 txBox="1"/>
          <p:nvPr>
            <p:ph type="title"/>
          </p:nvPr>
        </p:nvSpPr>
        <p:spPr>
          <a:xfrm>
            <a:off x="874100" y="436925"/>
            <a:ext cx="52980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About Classification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468150" y="1328275"/>
            <a:ext cx="82077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The classification algorithm is a supervised learning technique that is used to identify the category of new observations based on the training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The goal of the classification algorithm is to identify the category of a given data set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two types of classifications: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aven Pro"/>
              <a:buChar char="●"/>
            </a:pPr>
            <a:r>
              <a:rPr b="1" lang="en" sz="1400">
                <a:solidFill>
                  <a:schemeClr val="lt2"/>
                </a:solidFill>
              </a:rPr>
              <a:t>Binary Classifier</a:t>
            </a:r>
            <a:r>
              <a:rPr lang="en" sz="1400"/>
              <a:t>: If the classification problem has only two possible outcomes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aven Pro"/>
              <a:buChar char="●"/>
            </a:pPr>
            <a:r>
              <a:rPr b="1" lang="en" sz="1400">
                <a:solidFill>
                  <a:schemeClr val="lt2"/>
                </a:solidFill>
              </a:rPr>
              <a:t>Multiclass Classifier</a:t>
            </a:r>
            <a:r>
              <a:rPr lang="en" sz="1400"/>
              <a:t>: If a classification problem has more than two results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In our project we have a binary classification, because we have 2 classes: Benign cancer and Malignant cancer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A classifier utilizes some training data to understand how given input variables relate to the class</a:t>
            </a:r>
            <a:endParaRPr sz="1400"/>
          </a:p>
        </p:txBody>
      </p:sp>
      <p:cxnSp>
        <p:nvCxnSpPr>
          <p:cNvPr id="215" name="Google Shape;215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6" name="Google Shape;216;p40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0" r="50017" t="0"/>
          <a:stretch/>
        </p:blipFill>
        <p:spPr>
          <a:xfrm>
            <a:off x="8003836" y="511202"/>
            <a:ext cx="809967" cy="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Dataset Reading and Correction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24" name="Google Shape;224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5" name="Google Shape;225;p41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368850" y="1509238"/>
            <a:ext cx="4456500" cy="28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In this phase: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We acquire the dataset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We realize that all the values of the "Unnamed: 32" column are null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Since the entire column contains null values, we have decided to delete it from the dataset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Char char="●"/>
            </a:pPr>
            <a:r>
              <a:rPr lang="en" sz="1400"/>
              <a:t>Finally we check and see that there are no more null values</a:t>
            </a:r>
            <a:endParaRPr sz="1400"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500" y="417388"/>
            <a:ext cx="996675" cy="9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50" y="1906150"/>
            <a:ext cx="4270125" cy="30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Observations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35" name="Google Shape;235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6" name="Google Shape;236;p42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79000" y="2948238"/>
            <a:ext cx="28773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higher the perimeter mean of the tumor, the more likely it is to be a malignant tumor</a:t>
            </a:r>
            <a:endParaRPr sz="1300"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3144088" y="2948250"/>
            <a:ext cx="28773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 to 700 area mean value cancer tumors of type B are more, instead from 700 area mean value cancer tumors of type M are more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6209200" y="2948250"/>
            <a:ext cx="28773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higher the radius mean of the tumor, the more likely it is to be a malignant tumor</a:t>
            </a:r>
            <a:endParaRPr sz="1300"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35500" y="4095250"/>
            <a:ext cx="84945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N.B.:</a:t>
            </a:r>
            <a:r>
              <a:rPr lang="en" sz="1300"/>
              <a:t> For other observations using other graphs, look at the .ipynb file created with Google Colaboratory</a:t>
            </a:r>
            <a:endParaRPr sz="1300"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" y="1149087"/>
            <a:ext cx="2877300" cy="168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18" y="1172393"/>
            <a:ext cx="3075974" cy="16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224" y="1154675"/>
            <a:ext cx="2872580" cy="1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874100" y="436925"/>
            <a:ext cx="7695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Smote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50" name="Google Shape;250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1" name="Google Shape;251;p43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20250" y="1643500"/>
            <a:ext cx="85035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Before moving on to creating the ML models we must first improve the dataset so that our models run at their best. We do this by converting all values ​​to numbers and applying the SMOTE algorithm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When use SMOTE?</a:t>
            </a:r>
            <a:endParaRPr b="1"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dataset is slightly unbalanced, the number of elements with Diagnosis cancer at 1 has fewer elements than Diagnosis at 0 and this could affect accuracy to ours ML models</a:t>
            </a:r>
            <a:endParaRPr sz="1400"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500" y="417388"/>
            <a:ext cx="996675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332850" y="3304950"/>
            <a:ext cx="707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It is necessary to use it?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Since the random forest model is built on decision trees and decision trees are sensitive to class imbalance, it is essential to use a balanced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829700" y="417400"/>
            <a:ext cx="63120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ROC and Confusion Matrix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261" name="Google Shape;261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2" name="Google Shape;262;p44"/>
          <p:cNvSpPr txBox="1"/>
          <p:nvPr/>
        </p:nvSpPr>
        <p:spPr>
          <a:xfrm>
            <a:off x="467975" y="4648550"/>
            <a:ext cx="329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332850" y="4779350"/>
            <a:ext cx="170100" cy="8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36000">
                <a:schemeClr val="accent1"/>
              </a:gs>
              <a:gs pos="100000">
                <a:srgbClr val="FFFFFF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20250" y="1226500"/>
            <a:ext cx="85035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we will train the model on the train data and then we will run it on the test data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Precision</a:t>
            </a:r>
            <a:r>
              <a:rPr lang="en" sz="1400"/>
              <a:t>: The ratio between correct elements and total elements will be expressed as a percentage, this will tell us the accuracy of the prediction</a:t>
            </a:r>
            <a:endParaRPr sz="1400"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500" y="417388"/>
            <a:ext cx="996675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/>
        </p:nvSpPr>
        <p:spPr>
          <a:xfrm>
            <a:off x="320250" y="2180625"/>
            <a:ext cx="5600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73"/>
                </a:solidFill>
                <a:latin typeface="Montserrat"/>
                <a:ea typeface="Montserrat"/>
                <a:cs typeface="Montserrat"/>
                <a:sym typeface="Montserrat"/>
              </a:rPr>
              <a:t>Confusion</a:t>
            </a:r>
            <a:r>
              <a:rPr b="1" lang="en">
                <a:solidFill>
                  <a:srgbClr val="FF9973"/>
                </a:solidFill>
                <a:latin typeface="Montserrat"/>
                <a:ea typeface="Montserrat"/>
                <a:cs typeface="Montserrat"/>
                <a:sym typeface="Montserrat"/>
              </a:rPr>
              <a:t> Matrix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This matrix is ​​composed of 2 rows and 2 columns and indicates the predicted values ​​corresponding to the real values. In this way we could evaluate both which targets were predicted correctly and which ones were wrong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CFCC"/>
                </a:solidFill>
                <a:latin typeface="Montserrat"/>
                <a:ea typeface="Montserrat"/>
                <a:cs typeface="Montserrat"/>
                <a:sym typeface="Montserrat"/>
              </a:rPr>
              <a:t>ROC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This concept is plotted with the ROC curve (Receiver operating characteristic). True Positive Rate (TPR, fraction of true positives) on Y axes and False Positive Rate (FPR, fraction of false positives) on X axes. The yellow area is called AUC and tells us if we have many correct values over the wrong ones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475" y="3501900"/>
            <a:ext cx="2042699" cy="15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098" y="2026200"/>
            <a:ext cx="1977451" cy="140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